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2" r:id="rId2"/>
    <p:sldId id="256" r:id="rId3"/>
    <p:sldId id="258" r:id="rId4"/>
    <p:sldId id="259" r:id="rId5"/>
    <p:sldId id="260" r:id="rId6"/>
    <p:sldId id="263" r:id="rId7"/>
    <p:sldId id="257"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4252F7E-6F93-41BD-A03C-68FBA217E14A}" type="datetimeFigureOut">
              <a:rPr lang="de-DE" smtClean="0"/>
              <a:t>21.07.2017</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16731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4252F7E-6F93-41BD-A03C-68FBA217E14A}" type="datetimeFigureOut">
              <a:rPr lang="de-DE" smtClean="0"/>
              <a:t>21.07.2017</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28311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4252F7E-6F93-41BD-A03C-68FBA217E14A}" type="datetimeFigureOut">
              <a:rPr lang="de-DE" smtClean="0"/>
              <a:t>21.07.2017</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6A695B-D419-4538-ADB5-469521BB3057}"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3834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4252F7E-6F93-41BD-A03C-68FBA217E14A}" type="datetimeFigureOut">
              <a:rPr lang="de-DE" smtClean="0"/>
              <a:t>21.07.2017</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1251212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4252F7E-6F93-41BD-A03C-68FBA217E14A}" type="datetimeFigureOut">
              <a:rPr lang="de-DE" smtClean="0"/>
              <a:t>21.07.2017</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A695B-D419-4538-ADB5-469521BB3057}"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37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94252F7E-6F93-41BD-A03C-68FBA217E14A}" type="datetimeFigureOut">
              <a:rPr lang="de-DE" smtClean="0"/>
              <a:t>21.07.2017</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2309680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4252F7E-6F93-41BD-A03C-68FBA217E14A}" type="datetimeFigureOut">
              <a:rPr lang="de-DE" smtClean="0"/>
              <a:t>21.07.2017</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316129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4252F7E-6F93-41BD-A03C-68FBA217E14A}" type="datetimeFigureOut">
              <a:rPr lang="de-DE" smtClean="0"/>
              <a:t>21.07.2017</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131900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4252F7E-6F93-41BD-A03C-68FBA217E14A}" type="datetimeFigureOut">
              <a:rPr lang="de-DE" smtClean="0"/>
              <a:t>21.07.2017</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4492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4252F7E-6F93-41BD-A03C-68FBA217E14A}" type="datetimeFigureOut">
              <a:rPr lang="de-DE" smtClean="0"/>
              <a:t>21.07.2017</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252980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4252F7E-6F93-41BD-A03C-68FBA217E14A}" type="datetimeFigureOut">
              <a:rPr lang="de-DE" smtClean="0"/>
              <a:t>21.07.2017</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329243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4252F7E-6F93-41BD-A03C-68FBA217E14A}" type="datetimeFigureOut">
              <a:rPr lang="de-DE" smtClean="0"/>
              <a:t>21.07.2017</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107951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4252F7E-6F93-41BD-A03C-68FBA217E14A}" type="datetimeFigureOut">
              <a:rPr lang="de-DE" smtClean="0"/>
              <a:t>21.07.2017</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171030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52F7E-6F93-41BD-A03C-68FBA217E14A}" type="datetimeFigureOut">
              <a:rPr lang="de-DE" smtClean="0"/>
              <a:t>21.07.2017</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173371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4252F7E-6F93-41BD-A03C-68FBA217E14A}" type="datetimeFigureOut">
              <a:rPr lang="de-DE" smtClean="0"/>
              <a:t>21.07.2017</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96348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4252F7E-6F93-41BD-A03C-68FBA217E14A}" type="datetimeFigureOut">
              <a:rPr lang="de-DE" smtClean="0"/>
              <a:t>21.07.2017</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A695B-D419-4538-ADB5-469521BB3057}" type="slidenum">
              <a:rPr lang="de-DE" smtClean="0"/>
              <a:t>‹Nr.›</a:t>
            </a:fld>
            <a:endParaRPr lang="de-DE"/>
          </a:p>
        </p:txBody>
      </p:sp>
    </p:spTree>
    <p:extLst>
      <p:ext uri="{BB962C8B-B14F-4D97-AF65-F5344CB8AC3E}">
        <p14:creationId xmlns:p14="http://schemas.microsoft.com/office/powerpoint/2010/main" val="175429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4252F7E-6F93-41BD-A03C-68FBA217E14A}" type="datetimeFigureOut">
              <a:rPr lang="de-DE" smtClean="0"/>
              <a:t>21.07.2017</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6A695B-D419-4538-ADB5-469521BB3057}" type="slidenum">
              <a:rPr lang="de-DE" smtClean="0"/>
              <a:t>‹Nr.›</a:t>
            </a:fld>
            <a:endParaRPr lang="de-DE"/>
          </a:p>
        </p:txBody>
      </p:sp>
    </p:spTree>
    <p:extLst>
      <p:ext uri="{BB962C8B-B14F-4D97-AF65-F5344CB8AC3E}">
        <p14:creationId xmlns:p14="http://schemas.microsoft.com/office/powerpoint/2010/main" val="42583841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2647167" y="2096023"/>
            <a:ext cx="9144000" cy="2387600"/>
          </a:xfrm>
        </p:spPr>
        <p:txBody>
          <a:bodyPr>
            <a:normAutofit/>
          </a:bodyPr>
          <a:lstStyle/>
          <a:p>
            <a:r>
              <a:rPr lang="it-IT" dirty="0" smtClean="0"/>
              <a:t>La comunicazione politica ai tempi di Internet</a:t>
            </a:r>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9" y="250521"/>
            <a:ext cx="1686838" cy="1686838"/>
          </a:xfrm>
          <a:prstGeom prst="rect">
            <a:avLst/>
          </a:prstGeom>
        </p:spPr>
      </p:pic>
    </p:spTree>
    <p:extLst>
      <p:ext uri="{BB962C8B-B14F-4D97-AF65-F5344CB8AC3E}">
        <p14:creationId xmlns:p14="http://schemas.microsoft.com/office/powerpoint/2010/main" val="3956910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964" y="692759"/>
            <a:ext cx="1686838" cy="1686838"/>
          </a:xfrm>
          <a:prstGeom prst="rect">
            <a:avLst/>
          </a:prstGeom>
        </p:spPr>
      </p:pic>
      <p:sp>
        <p:nvSpPr>
          <p:cNvPr id="5" name="Titel 1"/>
          <p:cNvSpPr>
            <a:spLocks noGrp="1"/>
          </p:cNvSpPr>
          <p:nvPr>
            <p:ph type="ctrTitle"/>
          </p:nvPr>
        </p:nvSpPr>
        <p:spPr>
          <a:xfrm>
            <a:off x="3302696" y="167015"/>
            <a:ext cx="7469688" cy="1273480"/>
          </a:xfrm>
        </p:spPr>
        <p:txBody>
          <a:bodyPr/>
          <a:lstStyle/>
          <a:p>
            <a:r>
              <a:rPr lang="it-IT" dirty="0" smtClean="0"/>
              <a:t>Introduzione</a:t>
            </a:r>
            <a:endParaRPr lang="de-DE" dirty="0"/>
          </a:p>
        </p:txBody>
      </p:sp>
      <p:sp>
        <p:nvSpPr>
          <p:cNvPr id="6" name="Untertitel 2"/>
          <p:cNvSpPr>
            <a:spLocks noGrp="1"/>
          </p:cNvSpPr>
          <p:nvPr>
            <p:ph type="subTitle" idx="1"/>
          </p:nvPr>
        </p:nvSpPr>
        <p:spPr>
          <a:xfrm>
            <a:off x="2555311" y="2003816"/>
            <a:ext cx="9131473" cy="3074334"/>
          </a:xfrm>
        </p:spPr>
        <p:txBody>
          <a:bodyPr/>
          <a:lstStyle/>
          <a:p>
            <a:pPr marL="342900" indent="-342900" algn="l">
              <a:buFont typeface="Arial" panose="020B0604020202020204" pitchFamily="34" charset="0"/>
              <a:buChar char="•"/>
            </a:pPr>
            <a:r>
              <a:rPr lang="it-IT" sz="2400" dirty="0" smtClean="0"/>
              <a:t>Secondo il primo assioma della comunicazione formulato da </a:t>
            </a:r>
            <a:r>
              <a:rPr lang="it-IT" sz="2400" b="1" dirty="0" smtClean="0"/>
              <a:t>Paul </a:t>
            </a:r>
            <a:r>
              <a:rPr lang="it-IT" sz="2400" b="1" dirty="0" err="1" smtClean="0"/>
              <a:t>Watzlawick</a:t>
            </a:r>
            <a:r>
              <a:rPr lang="it-IT" sz="2400" b="1" dirty="0" smtClean="0"/>
              <a:t> </a:t>
            </a:r>
            <a:r>
              <a:rPr lang="it-IT" sz="2400" dirty="0" smtClean="0"/>
              <a:t>«non si può non comunicare»</a:t>
            </a:r>
          </a:p>
          <a:p>
            <a:pPr marL="342900" indent="-342900" algn="l">
              <a:buFont typeface="Arial" panose="020B0604020202020204" pitchFamily="34" charset="0"/>
              <a:buChar char="•"/>
            </a:pPr>
            <a:r>
              <a:rPr lang="it-IT" sz="2400" dirty="0"/>
              <a:t>i</a:t>
            </a:r>
            <a:r>
              <a:rPr lang="it-IT" sz="2400" dirty="0" smtClean="0"/>
              <a:t>l modo in cui si comunica ha degli effetti concreti nella vita quotidiana di ciascuna e ciascuno di noi </a:t>
            </a:r>
          </a:p>
          <a:p>
            <a:pPr marL="342900" indent="-342900" algn="l">
              <a:buFont typeface="Arial" panose="020B0604020202020204" pitchFamily="34" charset="0"/>
              <a:buChar char="•"/>
            </a:pPr>
            <a:r>
              <a:rPr lang="it-IT" sz="2400" dirty="0" smtClean="0"/>
              <a:t>Questo è vero anche o soprattutto per la Politica</a:t>
            </a:r>
          </a:p>
          <a:p>
            <a:pPr marL="342900" indent="-342900" algn="l">
              <a:buFont typeface="Arial" panose="020B0604020202020204" pitchFamily="34" charset="0"/>
              <a:buChar char="•"/>
            </a:pPr>
            <a:r>
              <a:rPr lang="it-IT" sz="2400" dirty="0" smtClean="0"/>
              <a:t>La tecnologia ha avuto enormi effetti sul modo in cui comunichiamo</a:t>
            </a:r>
          </a:p>
          <a:p>
            <a:pPr algn="l"/>
            <a:endParaRPr lang="it-IT" dirty="0" smtClean="0"/>
          </a:p>
        </p:txBody>
      </p:sp>
    </p:spTree>
    <p:extLst>
      <p:ext uri="{BB962C8B-B14F-4D97-AF65-F5344CB8AC3E}">
        <p14:creationId xmlns:p14="http://schemas.microsoft.com/office/powerpoint/2010/main" val="1757884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797" y="342378"/>
            <a:ext cx="1686838" cy="1686838"/>
          </a:xfrm>
          <a:prstGeom prst="rect">
            <a:avLst/>
          </a:prstGeom>
        </p:spPr>
      </p:pic>
      <p:sp>
        <p:nvSpPr>
          <p:cNvPr id="3" name="Titel 1"/>
          <p:cNvSpPr>
            <a:spLocks noGrp="1"/>
          </p:cNvSpPr>
          <p:nvPr>
            <p:ph type="ctrTitle"/>
          </p:nvPr>
        </p:nvSpPr>
        <p:spPr>
          <a:xfrm>
            <a:off x="897699" y="154487"/>
            <a:ext cx="5653414" cy="1173271"/>
          </a:xfrm>
        </p:spPr>
        <p:txBody>
          <a:bodyPr/>
          <a:lstStyle/>
          <a:p>
            <a:r>
              <a:rPr lang="it-IT" dirty="0" smtClean="0"/>
              <a:t>Populismo </a:t>
            </a:r>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190" y="2505531"/>
            <a:ext cx="4381500" cy="2924175"/>
          </a:xfrm>
          <a:prstGeom prst="rect">
            <a:avLst/>
          </a:prstGeom>
        </p:spPr>
      </p:pic>
      <p:sp>
        <p:nvSpPr>
          <p:cNvPr id="5" name="Untertitel 2"/>
          <p:cNvSpPr>
            <a:spLocks noGrp="1"/>
          </p:cNvSpPr>
          <p:nvPr>
            <p:ph type="subTitle" idx="1"/>
          </p:nvPr>
        </p:nvSpPr>
        <p:spPr>
          <a:xfrm>
            <a:off x="6457951" y="2480804"/>
            <a:ext cx="5516932" cy="3356650"/>
          </a:xfrm>
        </p:spPr>
        <p:txBody>
          <a:bodyPr>
            <a:normAutofit fontScale="92500" lnSpcReduction="20000"/>
          </a:bodyPr>
          <a:lstStyle/>
          <a:p>
            <a:r>
              <a:rPr lang="en-GB" sz="2600" dirty="0" smtClean="0"/>
              <a:t>[</a:t>
            </a:r>
            <a:r>
              <a:rPr lang="en-GB" sz="2600" dirty="0"/>
              <a:t>populism is] a </a:t>
            </a:r>
            <a:r>
              <a:rPr lang="en-GB" sz="2600" dirty="0" smtClean="0"/>
              <a:t>thin-</a:t>
            </a:r>
            <a:r>
              <a:rPr lang="en-GB" sz="2600" dirty="0" err="1" smtClean="0"/>
              <a:t>centered</a:t>
            </a:r>
            <a:r>
              <a:rPr lang="en-GB" sz="2600" dirty="0" smtClean="0"/>
              <a:t> </a:t>
            </a:r>
            <a:r>
              <a:rPr lang="en-GB" sz="2600" dirty="0"/>
              <a:t>ideology that considers society to be ultimately separated into two homogenous and antagonistic groups, ‘the pure people’ versus ‘the corrupt elite,’ and which argues that politics should be an expression of the </a:t>
            </a:r>
            <a:r>
              <a:rPr lang="en-GB" sz="2600" dirty="0" err="1"/>
              <a:t>volonté</a:t>
            </a:r>
            <a:r>
              <a:rPr lang="en-GB" sz="2600" dirty="0"/>
              <a:t> </a:t>
            </a:r>
            <a:r>
              <a:rPr lang="en-GB" sz="2600" dirty="0" err="1"/>
              <a:t>générale</a:t>
            </a:r>
            <a:r>
              <a:rPr lang="en-GB" sz="2600" dirty="0"/>
              <a:t> (general will) of the </a:t>
            </a:r>
            <a:r>
              <a:rPr lang="en-GB" sz="2600" dirty="0" smtClean="0"/>
              <a:t>people </a:t>
            </a:r>
            <a:r>
              <a:rPr lang="en-GB" sz="2600" dirty="0"/>
              <a:t>(</a:t>
            </a:r>
            <a:r>
              <a:rPr lang="en-GB" sz="2600" dirty="0" err="1"/>
              <a:t>Mudde</a:t>
            </a:r>
            <a:r>
              <a:rPr lang="en-GB" sz="2600" dirty="0"/>
              <a:t> 2004, 543)</a:t>
            </a:r>
            <a:endParaRPr lang="de-DE" sz="2600" dirty="0"/>
          </a:p>
          <a:p>
            <a:pPr algn="l"/>
            <a:endParaRPr lang="it-IT" sz="2400" dirty="0" smtClean="0"/>
          </a:p>
          <a:p>
            <a:pPr algn="l"/>
            <a:endParaRPr lang="it-IT" dirty="0" smtClean="0"/>
          </a:p>
        </p:txBody>
      </p:sp>
    </p:spTree>
    <p:extLst>
      <p:ext uri="{BB962C8B-B14F-4D97-AF65-F5344CB8AC3E}">
        <p14:creationId xmlns:p14="http://schemas.microsoft.com/office/powerpoint/2010/main" val="1853164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8797" y="342378"/>
            <a:ext cx="1686838" cy="1686838"/>
          </a:xfrm>
          <a:prstGeom prst="rect">
            <a:avLst/>
          </a:prstGeom>
        </p:spPr>
      </p:pic>
      <p:sp>
        <p:nvSpPr>
          <p:cNvPr id="3" name="Titel 1"/>
          <p:cNvSpPr>
            <a:spLocks noGrp="1"/>
          </p:cNvSpPr>
          <p:nvPr>
            <p:ph type="ctrTitle"/>
          </p:nvPr>
        </p:nvSpPr>
        <p:spPr>
          <a:xfrm>
            <a:off x="546970" y="342378"/>
            <a:ext cx="9144000" cy="1486422"/>
          </a:xfrm>
        </p:spPr>
        <p:txBody>
          <a:bodyPr/>
          <a:lstStyle/>
          <a:p>
            <a:r>
              <a:rPr lang="it-IT" dirty="0" smtClean="0"/>
              <a:t>Social media, </a:t>
            </a:r>
            <a:r>
              <a:rPr lang="it-IT" dirty="0" err="1" smtClean="0"/>
              <a:t>Fake</a:t>
            </a:r>
            <a:r>
              <a:rPr lang="it-IT" dirty="0" smtClean="0"/>
              <a:t>-News</a:t>
            </a:r>
            <a:endParaRPr lang="de-DE" dirty="0"/>
          </a:p>
        </p:txBody>
      </p:sp>
      <p:sp>
        <p:nvSpPr>
          <p:cNvPr id="5" name="Untertitel 2"/>
          <p:cNvSpPr>
            <a:spLocks noGrp="1"/>
          </p:cNvSpPr>
          <p:nvPr>
            <p:ph type="subTitle" idx="1"/>
          </p:nvPr>
        </p:nvSpPr>
        <p:spPr>
          <a:xfrm>
            <a:off x="8096251" y="2133600"/>
            <a:ext cx="3727449" cy="4279900"/>
          </a:xfrm>
        </p:spPr>
        <p:txBody>
          <a:bodyPr>
            <a:normAutofit/>
          </a:bodyPr>
          <a:lstStyle/>
          <a:p>
            <a:r>
              <a:rPr lang="it-IT" sz="2400" dirty="0"/>
              <a:t>«La tv aveva promosso lo scemo del villaggio rispetto al quale lo spettatore si sentiva superiore. </a:t>
            </a:r>
            <a:r>
              <a:rPr lang="it-IT" sz="2400" b="1" dirty="0"/>
              <a:t>Il dramma di Internet è che ha promosso lo scemo del villaggio a portatore di verità</a:t>
            </a:r>
            <a:r>
              <a:rPr lang="it-IT" sz="2400" dirty="0"/>
              <a:t>»</a:t>
            </a:r>
            <a:endParaRPr lang="it-IT" sz="2400" dirty="0" smtClean="0"/>
          </a:p>
          <a:p>
            <a:pPr algn="l"/>
            <a:r>
              <a:rPr lang="it-IT" dirty="0" smtClean="0"/>
              <a:t>Eco, 12.06.2015</a:t>
            </a:r>
          </a:p>
        </p:txBody>
      </p:sp>
      <p:pic>
        <p:nvPicPr>
          <p:cNvPr id="9" name="Eco - _I social danno voce ad un mare di imbecilli___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8800" y="2222500"/>
            <a:ext cx="6096000" cy="3429000"/>
          </a:xfrm>
          <a:prstGeom prst="rect">
            <a:avLst/>
          </a:prstGeom>
        </p:spPr>
      </p:pic>
    </p:spTree>
    <p:extLst>
      <p:ext uri="{BB962C8B-B14F-4D97-AF65-F5344CB8AC3E}">
        <p14:creationId xmlns:p14="http://schemas.microsoft.com/office/powerpoint/2010/main" val="910057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797" y="342378"/>
            <a:ext cx="1686838" cy="1686838"/>
          </a:xfrm>
          <a:prstGeom prst="rect">
            <a:avLst/>
          </a:prstGeom>
        </p:spPr>
      </p:pic>
      <p:sp>
        <p:nvSpPr>
          <p:cNvPr id="3" name="Titel 1"/>
          <p:cNvSpPr>
            <a:spLocks noGrp="1"/>
          </p:cNvSpPr>
          <p:nvPr>
            <p:ph type="ctrTitle"/>
          </p:nvPr>
        </p:nvSpPr>
        <p:spPr>
          <a:xfrm>
            <a:off x="546970" y="342378"/>
            <a:ext cx="9144000" cy="1498948"/>
          </a:xfrm>
        </p:spPr>
        <p:txBody>
          <a:bodyPr>
            <a:normAutofit fontScale="90000"/>
          </a:bodyPr>
          <a:lstStyle/>
          <a:p>
            <a:r>
              <a:rPr lang="it-IT" dirty="0" smtClean="0"/>
              <a:t>Case-</a:t>
            </a:r>
            <a:r>
              <a:rPr lang="it-IT" dirty="0" err="1" smtClean="0"/>
              <a:t>Study</a:t>
            </a:r>
            <a:r>
              <a:rPr lang="it-IT" dirty="0" smtClean="0"/>
              <a:t>: </a:t>
            </a:r>
            <a:br>
              <a:rPr lang="it-IT" dirty="0" smtClean="0"/>
            </a:br>
            <a:r>
              <a:rPr lang="it-IT" dirty="0" smtClean="0"/>
              <a:t>Forum Italiani a Berlino </a:t>
            </a:r>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424" y="1728592"/>
            <a:ext cx="7308546" cy="4964489"/>
          </a:xfrm>
          <a:prstGeom prst="rect">
            <a:avLst/>
          </a:prstGeom>
        </p:spPr>
      </p:pic>
    </p:spTree>
    <p:extLst>
      <p:ext uri="{BB962C8B-B14F-4D97-AF65-F5344CB8AC3E}">
        <p14:creationId xmlns:p14="http://schemas.microsoft.com/office/powerpoint/2010/main" val="217177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797" y="342378"/>
            <a:ext cx="1686838" cy="1686838"/>
          </a:xfrm>
          <a:prstGeom prst="rect">
            <a:avLst/>
          </a:prstGeom>
        </p:spPr>
      </p:pic>
      <p:sp>
        <p:nvSpPr>
          <p:cNvPr id="3" name="Titel 1"/>
          <p:cNvSpPr>
            <a:spLocks noGrp="1"/>
          </p:cNvSpPr>
          <p:nvPr>
            <p:ph type="ctrTitle"/>
          </p:nvPr>
        </p:nvSpPr>
        <p:spPr>
          <a:xfrm>
            <a:off x="546970" y="342378"/>
            <a:ext cx="9144000" cy="1498948"/>
          </a:xfrm>
        </p:spPr>
        <p:txBody>
          <a:bodyPr>
            <a:normAutofit fontScale="90000"/>
          </a:bodyPr>
          <a:lstStyle/>
          <a:p>
            <a:r>
              <a:rPr lang="it-IT" dirty="0" smtClean="0"/>
              <a:t>Case-</a:t>
            </a:r>
            <a:r>
              <a:rPr lang="it-IT" dirty="0" err="1" smtClean="0"/>
              <a:t>Study</a:t>
            </a:r>
            <a:r>
              <a:rPr lang="it-IT" dirty="0" smtClean="0"/>
              <a:t>: </a:t>
            </a:r>
            <a:br>
              <a:rPr lang="it-IT" dirty="0" smtClean="0"/>
            </a:br>
            <a:r>
              <a:rPr lang="it-IT" dirty="0" smtClean="0"/>
              <a:t>Forum Italiani a Berlino </a:t>
            </a:r>
            <a:endParaRPr lang="de-DE" dirty="0"/>
          </a:p>
        </p:txBody>
      </p:sp>
      <p:pic>
        <p:nvPicPr>
          <p:cNvPr id="2" name="Grafik 1"/>
          <p:cNvPicPr>
            <a:picLocks noChangeAspect="1"/>
          </p:cNvPicPr>
          <p:nvPr/>
        </p:nvPicPr>
        <p:blipFill>
          <a:blip r:embed="rId3"/>
          <a:stretch>
            <a:fillRect/>
          </a:stretch>
        </p:blipFill>
        <p:spPr>
          <a:xfrm>
            <a:off x="1720189" y="5388050"/>
            <a:ext cx="6797562" cy="885334"/>
          </a:xfrm>
          <a:prstGeom prst="rect">
            <a:avLst/>
          </a:prstGeom>
        </p:spPr>
      </p:pic>
      <p:pic>
        <p:nvPicPr>
          <p:cNvPr id="5" name="Grafik 4"/>
          <p:cNvPicPr>
            <a:picLocks noChangeAspect="1"/>
          </p:cNvPicPr>
          <p:nvPr/>
        </p:nvPicPr>
        <p:blipFill>
          <a:blip r:embed="rId4"/>
          <a:stretch>
            <a:fillRect/>
          </a:stretch>
        </p:blipFill>
        <p:spPr>
          <a:xfrm>
            <a:off x="839244" y="2129366"/>
            <a:ext cx="5561555" cy="1420542"/>
          </a:xfrm>
          <a:prstGeom prst="rect">
            <a:avLst/>
          </a:prstGeom>
        </p:spPr>
      </p:pic>
      <p:pic>
        <p:nvPicPr>
          <p:cNvPr id="6" name="Grafik 5"/>
          <p:cNvPicPr>
            <a:picLocks noChangeAspect="1"/>
          </p:cNvPicPr>
          <p:nvPr/>
        </p:nvPicPr>
        <p:blipFill>
          <a:blip r:embed="rId5"/>
          <a:stretch>
            <a:fillRect/>
          </a:stretch>
        </p:blipFill>
        <p:spPr>
          <a:xfrm>
            <a:off x="5198024" y="2914721"/>
            <a:ext cx="5594192" cy="1006150"/>
          </a:xfrm>
          <a:prstGeom prst="rect">
            <a:avLst/>
          </a:prstGeom>
        </p:spPr>
      </p:pic>
      <p:pic>
        <p:nvPicPr>
          <p:cNvPr id="7" name="Grafik 6"/>
          <p:cNvPicPr>
            <a:picLocks noChangeAspect="1"/>
          </p:cNvPicPr>
          <p:nvPr/>
        </p:nvPicPr>
        <p:blipFill>
          <a:blip r:embed="rId6"/>
          <a:stretch>
            <a:fillRect/>
          </a:stretch>
        </p:blipFill>
        <p:spPr>
          <a:xfrm>
            <a:off x="2679700" y="4255790"/>
            <a:ext cx="7011270" cy="816502"/>
          </a:xfrm>
          <a:prstGeom prst="rect">
            <a:avLst/>
          </a:prstGeom>
        </p:spPr>
      </p:pic>
      <p:pic>
        <p:nvPicPr>
          <p:cNvPr id="8" name="Grafik 7"/>
          <p:cNvPicPr>
            <a:picLocks noChangeAspect="1"/>
          </p:cNvPicPr>
          <p:nvPr/>
        </p:nvPicPr>
        <p:blipFill>
          <a:blip r:embed="rId7"/>
          <a:stretch>
            <a:fillRect/>
          </a:stretch>
        </p:blipFill>
        <p:spPr>
          <a:xfrm>
            <a:off x="2379221" y="2988957"/>
            <a:ext cx="7311749" cy="1753417"/>
          </a:xfrm>
          <a:prstGeom prst="rect">
            <a:avLst/>
          </a:prstGeom>
        </p:spPr>
      </p:pic>
      <p:pic>
        <p:nvPicPr>
          <p:cNvPr id="9" name="Grafik 8"/>
          <p:cNvPicPr>
            <a:picLocks noChangeAspect="1"/>
          </p:cNvPicPr>
          <p:nvPr/>
        </p:nvPicPr>
        <p:blipFill>
          <a:blip r:embed="rId8"/>
          <a:stretch>
            <a:fillRect/>
          </a:stretch>
        </p:blipFill>
        <p:spPr>
          <a:xfrm>
            <a:off x="1824511" y="1841326"/>
            <a:ext cx="4476590" cy="4359664"/>
          </a:xfrm>
          <a:prstGeom prst="rect">
            <a:avLst/>
          </a:prstGeom>
        </p:spPr>
      </p:pic>
      <p:pic>
        <p:nvPicPr>
          <p:cNvPr id="10" name="Grafik 9"/>
          <p:cNvPicPr>
            <a:picLocks noChangeAspect="1"/>
          </p:cNvPicPr>
          <p:nvPr/>
        </p:nvPicPr>
        <p:blipFill>
          <a:blip r:embed="rId9"/>
          <a:stretch>
            <a:fillRect/>
          </a:stretch>
        </p:blipFill>
        <p:spPr>
          <a:xfrm>
            <a:off x="5778254" y="1898173"/>
            <a:ext cx="4041629" cy="4715234"/>
          </a:xfrm>
          <a:prstGeom prst="rect">
            <a:avLst/>
          </a:prstGeom>
        </p:spPr>
      </p:pic>
      <p:pic>
        <p:nvPicPr>
          <p:cNvPr id="11" name="Grafik 10"/>
          <p:cNvPicPr>
            <a:picLocks noChangeAspect="1"/>
          </p:cNvPicPr>
          <p:nvPr/>
        </p:nvPicPr>
        <p:blipFill>
          <a:blip r:embed="rId10"/>
          <a:stretch>
            <a:fillRect/>
          </a:stretch>
        </p:blipFill>
        <p:spPr>
          <a:xfrm>
            <a:off x="2832101" y="2333761"/>
            <a:ext cx="5166986" cy="4155269"/>
          </a:xfrm>
          <a:prstGeom prst="rect">
            <a:avLst/>
          </a:prstGeom>
        </p:spPr>
      </p:pic>
    </p:spTree>
    <p:extLst>
      <p:ext uri="{BB962C8B-B14F-4D97-AF65-F5344CB8AC3E}">
        <p14:creationId xmlns:p14="http://schemas.microsoft.com/office/powerpoint/2010/main" val="37966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8797" y="342378"/>
            <a:ext cx="1686838" cy="1686838"/>
          </a:xfrm>
          <a:prstGeom prst="rect">
            <a:avLst/>
          </a:prstGeom>
        </p:spPr>
      </p:pic>
      <p:sp>
        <p:nvSpPr>
          <p:cNvPr id="3" name="Titel 1"/>
          <p:cNvSpPr>
            <a:spLocks noGrp="1"/>
          </p:cNvSpPr>
          <p:nvPr>
            <p:ph type="ctrTitle"/>
          </p:nvPr>
        </p:nvSpPr>
        <p:spPr>
          <a:xfrm>
            <a:off x="546970" y="342378"/>
            <a:ext cx="9144000" cy="2387600"/>
          </a:xfrm>
        </p:spPr>
        <p:txBody>
          <a:bodyPr>
            <a:normAutofit/>
          </a:bodyPr>
          <a:lstStyle/>
          <a:p>
            <a:r>
              <a:rPr lang="it-IT" dirty="0" smtClean="0"/>
              <a:t>La comunicazione politica ai tempi di Internet</a:t>
            </a:r>
            <a:endParaRPr lang="de-DE" dirty="0"/>
          </a:p>
        </p:txBody>
      </p:sp>
      <p:sp>
        <p:nvSpPr>
          <p:cNvPr id="5" name="Untertitel 2"/>
          <p:cNvSpPr>
            <a:spLocks noGrp="1"/>
          </p:cNvSpPr>
          <p:nvPr>
            <p:ph type="subTitle" idx="1"/>
          </p:nvPr>
        </p:nvSpPr>
        <p:spPr>
          <a:xfrm>
            <a:off x="3206664" y="3100997"/>
            <a:ext cx="6037544" cy="2736132"/>
          </a:xfrm>
        </p:spPr>
        <p:txBody>
          <a:bodyPr>
            <a:normAutofit/>
          </a:bodyPr>
          <a:lstStyle/>
          <a:p>
            <a:pPr algn="l"/>
            <a:r>
              <a:rPr lang="it-IT" sz="2400" dirty="0" smtClean="0"/>
              <a:t>Gli ospiti di questa sera: </a:t>
            </a:r>
          </a:p>
          <a:p>
            <a:pPr algn="l"/>
            <a:r>
              <a:rPr lang="it-IT" sz="2400" b="1" dirty="0" smtClean="0"/>
              <a:t>Fabian Fischer</a:t>
            </a:r>
            <a:r>
              <a:rPr lang="it-IT" sz="2400" dirty="0" smtClean="0"/>
              <a:t>, FA-Europa, SPD </a:t>
            </a:r>
            <a:r>
              <a:rPr lang="it-IT" sz="2400" dirty="0" err="1" smtClean="0"/>
              <a:t>Berlin</a:t>
            </a:r>
            <a:endParaRPr lang="it-IT" sz="2400" dirty="0" smtClean="0"/>
          </a:p>
          <a:p>
            <a:pPr algn="l"/>
            <a:r>
              <a:rPr lang="it-IT" sz="2400" b="1" dirty="0"/>
              <a:t>Dr. Amelie </a:t>
            </a:r>
            <a:r>
              <a:rPr lang="it-IT" sz="2400" b="1" dirty="0" err="1"/>
              <a:t>Kutter</a:t>
            </a:r>
            <a:r>
              <a:rPr lang="it-IT" sz="2400" dirty="0" smtClean="0"/>
              <a:t>, </a:t>
            </a:r>
            <a:r>
              <a:rPr lang="it-IT" sz="2400" dirty="0" err="1" smtClean="0"/>
              <a:t>Universit</a:t>
            </a:r>
            <a:r>
              <a:rPr lang="de-DE" sz="2400" dirty="0" err="1" smtClean="0"/>
              <a:t>ät</a:t>
            </a:r>
            <a:r>
              <a:rPr lang="de-DE" sz="2400" dirty="0" smtClean="0"/>
              <a:t> </a:t>
            </a:r>
            <a:r>
              <a:rPr lang="de-DE" sz="2400" dirty="0" err="1" smtClean="0"/>
              <a:t>Viadrina</a:t>
            </a:r>
            <a:endParaRPr lang="de-DE" sz="2400" dirty="0" smtClean="0"/>
          </a:p>
          <a:p>
            <a:pPr algn="l"/>
            <a:r>
              <a:rPr lang="it-IT" sz="2400" b="1" dirty="0" smtClean="0"/>
              <a:t>Flavio Venturelli</a:t>
            </a:r>
            <a:r>
              <a:rPr lang="it-IT" sz="2400" dirty="0" smtClean="0"/>
              <a:t>, PD Germania</a:t>
            </a:r>
          </a:p>
          <a:p>
            <a:pPr algn="l"/>
            <a:r>
              <a:rPr lang="it-IT" sz="2400" b="1" dirty="0" smtClean="0"/>
              <a:t>Peter </a:t>
            </a:r>
            <a:r>
              <a:rPr lang="it-IT" sz="2400" b="1" dirty="0" err="1" smtClean="0"/>
              <a:t>Maas</a:t>
            </a:r>
            <a:r>
              <a:rPr lang="it-IT" sz="2400" dirty="0" smtClean="0"/>
              <a:t>, </a:t>
            </a:r>
            <a:r>
              <a:rPr lang="it-IT" sz="2400" dirty="0" err="1" smtClean="0"/>
              <a:t>Jusos</a:t>
            </a:r>
            <a:r>
              <a:rPr lang="it-IT" sz="2400" dirty="0" smtClean="0"/>
              <a:t> SPD </a:t>
            </a:r>
            <a:r>
              <a:rPr lang="it-IT" sz="2400" dirty="0" err="1" smtClean="0"/>
              <a:t>Berlin-Mitte</a:t>
            </a:r>
            <a:endParaRPr lang="it-IT" sz="2400" dirty="0" smtClean="0"/>
          </a:p>
          <a:p>
            <a:pPr algn="l"/>
            <a:endParaRPr lang="it-IT" dirty="0" smtClean="0"/>
          </a:p>
        </p:txBody>
      </p:sp>
    </p:spTree>
    <p:extLst>
      <p:ext uri="{BB962C8B-B14F-4D97-AF65-F5344CB8AC3E}">
        <p14:creationId xmlns:p14="http://schemas.microsoft.com/office/powerpoint/2010/main" val="2337990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188</Words>
  <Application>Microsoft Office PowerPoint</Application>
  <PresentationFormat>Breitbild</PresentationFormat>
  <Paragraphs>19</Paragraphs>
  <Slides>7</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Century Gothic</vt:lpstr>
      <vt:lpstr>Wingdings 3</vt:lpstr>
      <vt:lpstr>Fetzen</vt:lpstr>
      <vt:lpstr>La comunicazione politica ai tempi di Internet</vt:lpstr>
      <vt:lpstr>Introduzione</vt:lpstr>
      <vt:lpstr>Populismo </vt:lpstr>
      <vt:lpstr>Social media, Fake-News</vt:lpstr>
      <vt:lpstr>Case-Study:  Forum Italiani a Berlino </vt:lpstr>
      <vt:lpstr>Case-Study:  Forum Italiani a Berlino </vt:lpstr>
      <vt:lpstr>La comunicazione politica ai tempi di Internet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comunicazione politica ai tempi di Internet</dc:title>
  <dc:creator>Fede</dc:creator>
  <cp:lastModifiedBy>Fede</cp:lastModifiedBy>
  <cp:revision>14</cp:revision>
  <dcterms:created xsi:type="dcterms:W3CDTF">2017-07-21T14:10:42Z</dcterms:created>
  <dcterms:modified xsi:type="dcterms:W3CDTF">2017-07-21T15:28:16Z</dcterms:modified>
</cp:coreProperties>
</file>